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6" r:id="rId1"/>
  </p:sldMasterIdLst>
  <p:sldIdLst>
    <p:sldId id="256" r:id="rId2"/>
    <p:sldId id="257" r:id="rId3"/>
    <p:sldId id="258" r:id="rId4"/>
    <p:sldId id="259" r:id="rId5"/>
    <p:sldId id="260" r:id="rId6"/>
    <p:sldId id="261" r:id="rId7"/>
    <p:sldId id="262" r:id="rId8"/>
    <p:sldId id="263" r:id="rId9"/>
    <p:sldId id="271" r:id="rId10"/>
    <p:sldId id="265" r:id="rId11"/>
    <p:sldId id="27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0EBE"/>
    <a:srgbClr val="0070C0"/>
    <a:srgbClr val="F0A434"/>
    <a:srgbClr val="0CB4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10/27/2024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981846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10/27/2024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79002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10/27/2024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708467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10/27/2024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757705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10/27/2024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173064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10/27/2024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35602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10/27/2024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434070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675109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10/27/2024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53314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88830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10/27/2024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733351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10/27/2024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2777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10/27/2024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73908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38055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10/27/2024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75323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87145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3370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10/27/2024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74176158"/>
      </p:ext>
    </p:extLst>
  </p:cSld>
  <p:clrMap bg1="dk1" tx1="lt1" bg2="dk2" tx2="lt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 id="2147483878" r:id="rId12"/>
    <p:sldLayoutId id="2147483879" r:id="rId13"/>
    <p:sldLayoutId id="2147483880" r:id="rId14"/>
    <p:sldLayoutId id="2147483881" r:id="rId15"/>
    <p:sldLayoutId id="2147483882" r:id="rId16"/>
    <p:sldLayoutId id="214748388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230EBE"/>
            </a:gs>
            <a:gs pos="83000">
              <a:srgbClr val="0070C0"/>
            </a:gs>
            <a:gs pos="100000">
              <a:srgbClr val="230EBE"/>
            </a:gs>
          </a:gsLst>
          <a:lin ang="5400000" scaled="1"/>
        </a:gra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57577" y="721217"/>
            <a:ext cx="11800960" cy="6472050"/>
          </a:xfrm>
          <a:prstGeom prst="rect">
            <a:avLst/>
          </a:prstGeom>
          <a:effectLst>
            <a:softEdge rad="635000"/>
          </a:effectLst>
        </p:spPr>
      </p:pic>
      <p:sp>
        <p:nvSpPr>
          <p:cNvPr id="2" name="Title 1"/>
          <p:cNvSpPr>
            <a:spLocks noGrp="1"/>
          </p:cNvSpPr>
          <p:nvPr>
            <p:ph type="ctrTitle"/>
          </p:nvPr>
        </p:nvSpPr>
        <p:spPr>
          <a:xfrm>
            <a:off x="540912" y="206062"/>
            <a:ext cx="11140672" cy="1854557"/>
          </a:xfrm>
        </p:spPr>
        <p:txBody>
          <a:bodyPr>
            <a:noAutofit/>
          </a:bodyPr>
          <a:lstStyle/>
          <a:p>
            <a:pPr algn="ctr"/>
            <a:r>
              <a:rPr lang="en-US" sz="5400" b="1" dirty="0" smtClean="0">
                <a:gradFill>
                  <a:gsLst>
                    <a:gs pos="0">
                      <a:schemeClr val="tx1"/>
                    </a:gs>
                    <a:gs pos="46019">
                      <a:schemeClr val="tx1"/>
                    </a:gs>
                    <a:gs pos="29230">
                      <a:schemeClr val="tx1"/>
                    </a:gs>
                    <a:gs pos="74000">
                      <a:srgbClr val="230EBE"/>
                    </a:gs>
                    <a:gs pos="90259">
                      <a:srgbClr val="230EBE"/>
                    </a:gs>
                    <a:gs pos="83000">
                      <a:srgbClr val="230EBE"/>
                    </a:gs>
                    <a:gs pos="100000">
                      <a:schemeClr val="bg1"/>
                    </a:gs>
                  </a:gsLst>
                  <a:lin ang="5400000" scaled="1"/>
                </a:gradFill>
                <a:latin typeface="Imprint MT Shadow" panose="04020605060303030202" pitchFamily="82" charset="0"/>
              </a:rPr>
              <a:t>Ceylon tea and Its impact of the economy</a:t>
            </a:r>
            <a:endParaRPr lang="en-US" sz="5400" b="1" dirty="0">
              <a:gradFill>
                <a:gsLst>
                  <a:gs pos="0">
                    <a:schemeClr val="tx1"/>
                  </a:gs>
                  <a:gs pos="46019">
                    <a:schemeClr val="tx1"/>
                  </a:gs>
                  <a:gs pos="29230">
                    <a:schemeClr val="tx1"/>
                  </a:gs>
                  <a:gs pos="74000">
                    <a:srgbClr val="230EBE"/>
                  </a:gs>
                  <a:gs pos="90259">
                    <a:srgbClr val="230EBE"/>
                  </a:gs>
                  <a:gs pos="83000">
                    <a:srgbClr val="230EBE"/>
                  </a:gs>
                  <a:gs pos="100000">
                    <a:schemeClr val="bg1"/>
                  </a:gs>
                </a:gsLst>
                <a:lin ang="5400000" scaled="1"/>
              </a:gradFill>
              <a:latin typeface="Imprint MT Shadow" panose="04020605060303030202" pitchFamily="82" charset="0"/>
            </a:endParaRPr>
          </a:p>
        </p:txBody>
      </p:sp>
      <p:sp>
        <p:nvSpPr>
          <p:cNvPr id="3" name="Subtitle 2"/>
          <p:cNvSpPr>
            <a:spLocks noGrp="1"/>
          </p:cNvSpPr>
          <p:nvPr>
            <p:ph type="subTitle" idx="1"/>
          </p:nvPr>
        </p:nvSpPr>
        <p:spPr>
          <a:xfrm>
            <a:off x="1662633" y="3781863"/>
            <a:ext cx="8458200" cy="636430"/>
          </a:xfrm>
        </p:spPr>
        <p:txBody>
          <a:bodyPr anchor="ctr">
            <a:noAutofit/>
          </a:bodyPr>
          <a:lstStyle/>
          <a:p>
            <a:pPr algn="ctr"/>
            <a:r>
              <a:rPr lang="en-US" sz="4400" b="1" dirty="0" smtClean="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Sri </a:t>
            </a:r>
            <a:r>
              <a:rPr lang="en-US" sz="44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Lanka's Gift to the World</a:t>
            </a:r>
          </a:p>
        </p:txBody>
      </p:sp>
    </p:spTree>
    <p:extLst>
      <p:ext uri="{BB962C8B-B14F-4D97-AF65-F5344CB8AC3E}">
        <p14:creationId xmlns:p14="http://schemas.microsoft.com/office/powerpoint/2010/main" val="207710269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0070C0"/>
            </a:gs>
          </a:gsLst>
          <a:lin ang="5400000" scaled="1"/>
        </a:grad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685800" y="764374"/>
            <a:ext cx="10820400" cy="819728"/>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C</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onclusion</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sp>
        <p:nvSpPr>
          <p:cNvPr id="4" name="Content Placeholder 3"/>
          <p:cNvSpPr>
            <a:spLocks noGrp="1"/>
          </p:cNvSpPr>
          <p:nvPr>
            <p:ph idx="1"/>
          </p:nvPr>
        </p:nvSpPr>
        <p:spPr>
          <a:xfrm>
            <a:off x="685800" y="1769557"/>
            <a:ext cx="10820400" cy="4024125"/>
          </a:xfrm>
        </p:spPr>
        <p:txBody>
          <a:bodyPr>
            <a:normAutofit/>
          </a:bodyPr>
          <a:lstStyle/>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Future Outlook: A short projection into the future, concerning trends and development on the topic, is made.</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Call to Action: A call to action is made, including specific actions which the audience would take in further research, engagement, or strategies put into action from the presentation.</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Impact and Importance: Re-emphasize the importance of the subject matter and how it impacts the industry, organization, or community.</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Final Thought or Quote: Conclude with something memorable, either in a closing statement or with a quote that causes the audience to remember the thought.</a:t>
            </a:r>
          </a:p>
        </p:txBody>
      </p:sp>
    </p:spTree>
    <p:extLst>
      <p:ext uri="{BB962C8B-B14F-4D97-AF65-F5344CB8AC3E}">
        <p14:creationId xmlns:p14="http://schemas.microsoft.com/office/powerpoint/2010/main" val="3847469024"/>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0070C0"/>
            </a:gs>
          </a:gsLst>
          <a:lin ang="5400000" scaled="1"/>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12192000" cy="6858000"/>
          </a:xfrm>
          <a:prstGeom prst="rect">
            <a:avLst/>
          </a:prstGeom>
          <a:effectLst>
            <a:softEdge rad="635000"/>
          </a:effectLst>
        </p:spPr>
      </p:pic>
      <p:sp>
        <p:nvSpPr>
          <p:cNvPr id="2" name="Title 1"/>
          <p:cNvSpPr>
            <a:spLocks noGrp="1"/>
          </p:cNvSpPr>
          <p:nvPr>
            <p:ph type="title"/>
          </p:nvPr>
        </p:nvSpPr>
        <p:spPr>
          <a:xfrm rot="20335796">
            <a:off x="1641625" y="1925137"/>
            <a:ext cx="8700933" cy="2966161"/>
          </a:xfrm>
        </p:spPr>
        <p:txBody>
          <a:bodyPr>
            <a:noAutofit/>
          </a:bodyPr>
          <a:lstStyle/>
          <a:p>
            <a:pPr algn="ctr"/>
            <a:r>
              <a:rPr lang="en-US" sz="9600" b="1" dirty="0" smtClean="0">
                <a:gradFill>
                  <a:gsLst>
                    <a:gs pos="29230">
                      <a:schemeClr val="tx1"/>
                    </a:gs>
                    <a:gs pos="0">
                      <a:schemeClr val="tx1"/>
                    </a:gs>
                    <a:gs pos="74000">
                      <a:srgbClr val="0070C0"/>
                    </a:gs>
                    <a:gs pos="92027">
                      <a:srgbClr val="0070C0"/>
                    </a:gs>
                    <a:gs pos="83000">
                      <a:srgbClr val="0070C0"/>
                    </a:gs>
                    <a:gs pos="100000">
                      <a:srgbClr val="0070C0"/>
                    </a:gs>
                  </a:gsLst>
                  <a:lin ang="5400000" scaled="1"/>
                </a:gradFill>
                <a:effectLst>
                  <a:outerShdw blurRad="38100" dist="38100" dir="2700000" algn="tl">
                    <a:srgbClr val="000000">
                      <a:alpha val="43137"/>
                    </a:srgbClr>
                  </a:outerShdw>
                </a:effectLst>
                <a:latin typeface="Kunstler Script" panose="030304020206070D0D06" pitchFamily="66" charset="0"/>
              </a:rPr>
              <a:t>The end</a:t>
            </a:r>
            <a:endParaRPr lang="en-US" sz="9600" b="1" dirty="0">
              <a:gradFill>
                <a:gsLst>
                  <a:gs pos="29230">
                    <a:schemeClr val="tx1"/>
                  </a:gs>
                  <a:gs pos="0">
                    <a:schemeClr val="tx1"/>
                  </a:gs>
                  <a:gs pos="74000">
                    <a:srgbClr val="0070C0"/>
                  </a:gs>
                  <a:gs pos="92027">
                    <a:srgbClr val="0070C0"/>
                  </a:gs>
                  <a:gs pos="83000">
                    <a:srgbClr val="0070C0"/>
                  </a:gs>
                  <a:gs pos="100000">
                    <a:srgbClr val="0070C0"/>
                  </a:gs>
                </a:gsLst>
                <a:lin ang="5400000" scaled="1"/>
              </a:gradFill>
              <a:effectLst>
                <a:outerShdw blurRad="38100" dist="38100" dir="2700000" algn="tl">
                  <a:srgbClr val="000000">
                    <a:alpha val="43137"/>
                  </a:srgbClr>
                </a:outerShdw>
              </a:effectLst>
              <a:latin typeface="Kunstler Script" panose="030304020206070D0D06" pitchFamily="66" charset="0"/>
            </a:endParaRPr>
          </a:p>
        </p:txBody>
      </p:sp>
    </p:spTree>
    <p:extLst>
      <p:ext uri="{BB962C8B-B14F-4D97-AF65-F5344CB8AC3E}">
        <p14:creationId xmlns:p14="http://schemas.microsoft.com/office/powerpoint/2010/main" val="157817036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230EBE"/>
            </a:gs>
          </a:gsLst>
          <a:lin ang="5400000" scaled="1"/>
        </a:gra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7965540" y="4051300"/>
            <a:ext cx="4600667" cy="3149600"/>
          </a:xfrm>
          <a:prstGeom prst="rect">
            <a:avLst/>
          </a:prstGeom>
          <a:effectLst>
            <a:softEdge rad="635000"/>
          </a:effectLst>
        </p:spPr>
      </p:pic>
      <p:sp>
        <p:nvSpPr>
          <p:cNvPr id="2" name="Title 1"/>
          <p:cNvSpPr>
            <a:spLocks noGrp="1"/>
          </p:cNvSpPr>
          <p:nvPr>
            <p:ph type="title"/>
          </p:nvPr>
        </p:nvSpPr>
        <p:spPr>
          <a:xfrm>
            <a:off x="685800" y="549010"/>
            <a:ext cx="10731500" cy="721527"/>
          </a:xfrm>
        </p:spPr>
        <p:txBody>
          <a:bodyPr>
            <a:normAutofit/>
          </a:bodyPr>
          <a:lstStyle/>
          <a:p>
            <a:pPr algn="ctr"/>
            <a:r>
              <a:rPr lang="en-US" sz="3200" b="1" dirty="0" smtClean="0">
                <a:gradFill>
                  <a:gsLst>
                    <a:gs pos="0">
                      <a:schemeClr val="tx1"/>
                    </a:gs>
                    <a:gs pos="75000">
                      <a:srgbClr val="0070C0"/>
                    </a:gs>
                    <a:gs pos="92027">
                      <a:srgbClr val="0070C0"/>
                    </a:gs>
                    <a:gs pos="83000">
                      <a:srgbClr val="0070C0"/>
                    </a:gs>
                    <a:gs pos="100000">
                      <a:srgbClr val="0070C0"/>
                    </a:gs>
                  </a:gsLst>
                  <a:lin ang="5400000" scaled="1"/>
                </a:gradFill>
                <a:latin typeface="Imprint MT Shadow" panose="04020605060303030202" pitchFamily="82" charset="0"/>
              </a:rPr>
              <a:t>I</a:t>
            </a:r>
            <a:r>
              <a:rPr lang="en-US" sz="3200" b="1" cap="none" dirty="0" smtClean="0">
                <a:gradFill>
                  <a:gsLst>
                    <a:gs pos="0">
                      <a:schemeClr val="tx1"/>
                    </a:gs>
                    <a:gs pos="75000">
                      <a:srgbClr val="0070C0"/>
                    </a:gs>
                    <a:gs pos="92027">
                      <a:srgbClr val="0070C0"/>
                    </a:gs>
                    <a:gs pos="83000">
                      <a:srgbClr val="0070C0"/>
                    </a:gs>
                    <a:gs pos="100000">
                      <a:srgbClr val="0070C0"/>
                    </a:gs>
                  </a:gsLst>
                  <a:lin ang="5400000" scaled="1"/>
                </a:gradFill>
                <a:latin typeface="Imprint MT Shadow" panose="04020605060303030202" pitchFamily="82" charset="0"/>
              </a:rPr>
              <a:t>ntroduction to Ceylon tea</a:t>
            </a:r>
            <a:endParaRPr lang="en-US" sz="3200" b="1" cap="none" dirty="0">
              <a:gradFill>
                <a:gsLst>
                  <a:gs pos="0">
                    <a:schemeClr val="tx1"/>
                  </a:gs>
                  <a:gs pos="75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sp>
        <p:nvSpPr>
          <p:cNvPr id="3" name="Content Placeholder 2"/>
          <p:cNvSpPr>
            <a:spLocks noGrp="1"/>
          </p:cNvSpPr>
          <p:nvPr>
            <p:ph idx="1"/>
          </p:nvPr>
        </p:nvSpPr>
        <p:spPr>
          <a:xfrm>
            <a:off x="641350" y="1270537"/>
            <a:ext cx="10820400" cy="5600700"/>
          </a:xfrm>
        </p:spPr>
        <p:txBody>
          <a:bodyPr>
            <a:noAutofit/>
          </a:bodyPr>
          <a:lstStyle/>
          <a:p>
            <a:pPr algn="just">
              <a:buClrTx/>
              <a:buFont typeface="Wingdings" panose="05000000000000000000" pitchFamily="2" charset="2"/>
              <a:buChar char="q"/>
            </a:pPr>
            <a:r>
              <a:rPr lang="en-US" sz="1700" b="1" dirty="0">
                <a:solidFill>
                  <a:schemeClr val="tx1"/>
                </a:solidFill>
                <a:latin typeface="Times New Roman" panose="02020603050405020304" pitchFamily="18" charset="0"/>
                <a:cs typeface="Times New Roman" panose="02020603050405020304" pitchFamily="18" charset="0"/>
              </a:rPr>
              <a:t>Geographical Influence: </a:t>
            </a:r>
          </a:p>
          <a:p>
            <a:pPr lvl="1" algn="just">
              <a:buFont typeface="Wingdings" panose="05000000000000000000" pitchFamily="2" charset="2"/>
              <a:buChar char="Ø"/>
            </a:pPr>
            <a:r>
              <a:rPr lang="en-US" sz="1700" b="1" dirty="0" smtClean="0">
                <a:latin typeface="Times New Roman" panose="02020603050405020304" pitchFamily="18" charset="0"/>
                <a:cs typeface="Times New Roman" panose="02020603050405020304" pitchFamily="18" charset="0"/>
              </a:rPr>
              <a:t>Grown </a:t>
            </a:r>
            <a:r>
              <a:rPr lang="en-US" sz="1700" b="1" dirty="0">
                <a:latin typeface="Times New Roman" panose="02020603050405020304" pitchFamily="18" charset="0"/>
                <a:cs typeface="Times New Roman" panose="02020603050405020304" pitchFamily="18" charset="0"/>
              </a:rPr>
              <a:t>in Sri Lanka, formerly called Ceylon, at various altitudes, each contributing differently to give flavor to the teas. </a:t>
            </a:r>
            <a:endParaRPr lang="en-US" sz="1700" b="1" dirty="0" smtClean="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sz="1700" b="1" dirty="0" smtClean="0">
                <a:latin typeface="Times New Roman" panose="02020603050405020304" pitchFamily="18" charset="0"/>
                <a:cs typeface="Times New Roman" panose="02020603050405020304" pitchFamily="18" charset="0"/>
              </a:rPr>
              <a:t>From </a:t>
            </a:r>
            <a:r>
              <a:rPr lang="en-US" sz="1700" b="1" dirty="0">
                <a:latin typeface="Times New Roman" panose="02020603050405020304" pitchFamily="18" charset="0"/>
                <a:cs typeface="Times New Roman" panose="02020603050405020304" pitchFamily="18" charset="0"/>
              </a:rPr>
              <a:t>the cool highlands down to the warmer lowlands, each of these climates differs in the effect it has upon the taste and quality of the tea</a:t>
            </a:r>
            <a:r>
              <a:rPr lang="en-US" sz="1700" b="1" dirty="0" smtClean="0">
                <a:latin typeface="Times New Roman" panose="02020603050405020304" pitchFamily="18" charset="0"/>
                <a:cs typeface="Times New Roman" panose="02020603050405020304" pitchFamily="18" charset="0"/>
              </a:rPr>
              <a:t>.</a:t>
            </a:r>
          </a:p>
          <a:p>
            <a:pPr algn="just">
              <a:buClrTx/>
              <a:buFont typeface="Wingdings" panose="05000000000000000000" pitchFamily="2" charset="2"/>
              <a:buChar char="q"/>
            </a:pPr>
            <a:r>
              <a:rPr lang="en-US" sz="1700" b="1" dirty="0">
                <a:solidFill>
                  <a:schemeClr val="tx1"/>
                </a:solidFill>
                <a:latin typeface="Times New Roman" panose="02020603050405020304" pitchFamily="18" charset="0"/>
                <a:cs typeface="Times New Roman" panose="02020603050405020304" pitchFamily="18" charset="0"/>
              </a:rPr>
              <a:t>Global Recognition:</a:t>
            </a:r>
          </a:p>
          <a:p>
            <a:pPr lvl="1" algn="just">
              <a:buClrTx/>
              <a:buFont typeface="Wingdings" panose="05000000000000000000" pitchFamily="2" charset="2"/>
              <a:buChar char="Ø"/>
            </a:pPr>
            <a:r>
              <a:rPr lang="en-US" sz="1700" b="1" dirty="0">
                <a:latin typeface="Times New Roman" panose="02020603050405020304" pitchFamily="18" charset="0"/>
                <a:cs typeface="Times New Roman" panose="02020603050405020304" pitchFamily="18" charset="0"/>
              </a:rPr>
              <a:t>It is one of the most famous teas in the world for its rich flavor, bright color, and refreshing taste. </a:t>
            </a:r>
          </a:p>
          <a:p>
            <a:pPr lvl="1" algn="just">
              <a:buClrTx/>
              <a:buFont typeface="Wingdings" panose="05000000000000000000" pitchFamily="2" charset="2"/>
              <a:buChar char="Ø"/>
            </a:pPr>
            <a:r>
              <a:rPr lang="en-US" sz="1700" b="1" dirty="0">
                <a:latin typeface="Times New Roman" panose="02020603050405020304" pitchFamily="18" charset="0"/>
                <a:cs typeface="Times New Roman" panose="02020603050405020304" pitchFamily="18" charset="0"/>
              </a:rPr>
              <a:t>The Lion Logo identifies this as a seal of authenticity and quality from Sri Lanka Tea Board. </a:t>
            </a:r>
          </a:p>
          <a:p>
            <a:pPr lvl="1" algn="just">
              <a:buClrTx/>
              <a:buFont typeface="Wingdings" panose="05000000000000000000" pitchFamily="2" charset="2"/>
              <a:buChar char="Ø"/>
            </a:pPr>
            <a:r>
              <a:rPr lang="en-US" sz="1700" b="1" dirty="0">
                <a:latin typeface="Times New Roman" panose="02020603050405020304" pitchFamily="18" charset="0"/>
                <a:cs typeface="Times New Roman" panose="02020603050405020304" pitchFamily="18" charset="0"/>
              </a:rPr>
              <a:t>Considered to be amongst the finest in the world, Ceylon Tea is known for its purity and full-bodied taste.</a:t>
            </a:r>
          </a:p>
          <a:p>
            <a:pPr algn="just">
              <a:buClrTx/>
              <a:buFont typeface="Wingdings" panose="05000000000000000000" pitchFamily="2" charset="2"/>
              <a:buChar char="q"/>
            </a:pPr>
            <a:r>
              <a:rPr lang="en-US" sz="1700" b="1" dirty="0">
                <a:latin typeface="Times New Roman" panose="02020603050405020304" pitchFamily="18" charset="0"/>
                <a:cs typeface="Times New Roman" panose="02020603050405020304" pitchFamily="18" charset="0"/>
              </a:rPr>
              <a:t>Types of Ceylon Tea:</a:t>
            </a:r>
          </a:p>
          <a:p>
            <a:pPr lvl="1" algn="just">
              <a:buClrTx/>
              <a:buFont typeface="Wingdings" panose="05000000000000000000" pitchFamily="2" charset="2"/>
              <a:buChar char="Ø"/>
            </a:pPr>
            <a:r>
              <a:rPr lang="en-US" sz="1700" b="1" dirty="0">
                <a:latin typeface="Times New Roman" panose="02020603050405020304" pitchFamily="18" charset="0"/>
                <a:cs typeface="Times New Roman" panose="02020603050405020304" pitchFamily="18" charset="0"/>
              </a:rPr>
              <a:t>Black Tea: The most popular, with a strong and aromatic flavor.</a:t>
            </a:r>
          </a:p>
          <a:p>
            <a:pPr lvl="1" algn="just">
              <a:buClrTx/>
              <a:buFont typeface="Wingdings" panose="05000000000000000000" pitchFamily="2" charset="2"/>
              <a:buChar char="Ø"/>
            </a:pPr>
            <a:r>
              <a:rPr lang="en-US" sz="1700" b="1" dirty="0">
                <a:latin typeface="Times New Roman" panose="02020603050405020304" pitchFamily="18" charset="0"/>
                <a:cs typeface="Times New Roman" panose="02020603050405020304" pitchFamily="18" charset="0"/>
              </a:rPr>
              <a:t>Green Tea: Milder, with a fresh and grassy taste, is gaining popularity for its health benefits. </a:t>
            </a:r>
          </a:p>
          <a:p>
            <a:pPr lvl="1" algn="just">
              <a:buClrTx/>
              <a:buFont typeface="Wingdings" panose="05000000000000000000" pitchFamily="2" charset="2"/>
              <a:buChar char="Ø"/>
            </a:pPr>
            <a:r>
              <a:rPr lang="en-US" sz="1700" b="1" dirty="0">
                <a:latin typeface="Times New Roman" panose="02020603050405020304" pitchFamily="18" charset="0"/>
                <a:cs typeface="Times New Roman" panose="02020603050405020304" pitchFamily="18" charset="0"/>
              </a:rPr>
              <a:t>White Tea: Delicate, rare, and more expensive, with a subtle flavor and less processing.</a:t>
            </a:r>
          </a:p>
        </p:txBody>
      </p:sp>
    </p:spTree>
    <p:extLst>
      <p:ext uri="{BB962C8B-B14F-4D97-AF65-F5344CB8AC3E}">
        <p14:creationId xmlns:p14="http://schemas.microsoft.com/office/powerpoint/2010/main" val="42349051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230EBE"/>
            </a:gs>
          </a:gsLst>
          <a:lin ang="5400000" scaled="1"/>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628845" y="-231819"/>
            <a:ext cx="3668840" cy="2181132"/>
          </a:xfrm>
          <a:prstGeom prst="rect">
            <a:avLst/>
          </a:prstGeom>
          <a:effectLst>
            <a:softEdge rad="635000"/>
          </a:effectLst>
        </p:spPr>
      </p:pic>
      <p:sp>
        <p:nvSpPr>
          <p:cNvPr id="2" name="Title 1"/>
          <p:cNvSpPr>
            <a:spLocks noGrp="1"/>
          </p:cNvSpPr>
          <p:nvPr>
            <p:ph type="title"/>
          </p:nvPr>
        </p:nvSpPr>
        <p:spPr>
          <a:xfrm>
            <a:off x="355600" y="641487"/>
            <a:ext cx="10820400" cy="658027"/>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H</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istory of the Ceylon tea</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sp>
        <p:nvSpPr>
          <p:cNvPr id="3" name="Content Placeholder 2"/>
          <p:cNvSpPr>
            <a:spLocks noGrp="1"/>
          </p:cNvSpPr>
          <p:nvPr>
            <p:ph idx="1"/>
          </p:nvPr>
        </p:nvSpPr>
        <p:spPr>
          <a:xfrm>
            <a:off x="507463" y="1311141"/>
            <a:ext cx="10820400" cy="5295900"/>
          </a:xfrm>
        </p:spPr>
        <p:txBody>
          <a:bodyPr>
            <a:noAutofit/>
          </a:bodyPr>
          <a:lstStyle/>
          <a:p>
            <a:pPr algn="just"/>
            <a:r>
              <a:rPr lang="en-US" sz="1500" b="1" dirty="0">
                <a:latin typeface="Times New Roman" panose="02020603050405020304" pitchFamily="18" charset="0"/>
                <a:cs typeface="Times New Roman" panose="02020603050405020304" pitchFamily="18" charset="0"/>
              </a:rPr>
              <a:t>Early Beginnings</a:t>
            </a:r>
            <a:r>
              <a:rPr lang="en-US" sz="1500" b="1" dirty="0" smtClean="0">
                <a:latin typeface="Times New Roman" panose="02020603050405020304" pitchFamily="18" charset="0"/>
                <a:cs typeface="Times New Roman" panose="02020603050405020304" pitchFamily="18" charset="0"/>
              </a:rPr>
              <a:t>:</a:t>
            </a:r>
            <a:endParaRPr lang="en-US" sz="1500" b="1"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Located in the early 19th century, Sri Lanka was known as Ceylon and ranked among major producers of coffee.</a:t>
            </a:r>
          </a:p>
          <a:p>
            <a:pPr lvl="1" algn="just">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1824: The British introduced the first tea plant Camellia sinensis to Ceylon, principally for botanical purposes rather than cultivation</a:t>
            </a:r>
            <a:r>
              <a:rPr lang="en-US" sz="1500" b="1" dirty="0" smtClean="0">
                <a:latin typeface="Times New Roman" panose="02020603050405020304" pitchFamily="18" charset="0"/>
                <a:cs typeface="Times New Roman" panose="02020603050405020304" pitchFamily="18" charset="0"/>
              </a:rPr>
              <a:t>.</a:t>
            </a:r>
          </a:p>
          <a:p>
            <a:pPr algn="just"/>
            <a:r>
              <a:rPr lang="en-US" sz="1500" b="1" dirty="0">
                <a:latin typeface="Times New Roman" panose="02020603050405020304" pitchFamily="18" charset="0"/>
                <a:cs typeface="Times New Roman" panose="02020603050405020304" pitchFamily="18" charset="0"/>
              </a:rPr>
              <a:t>The Coffee Blight:</a:t>
            </a:r>
          </a:p>
          <a:p>
            <a:pPr lvl="1" algn="just">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1860s: A fungal disease called coffee rust (Hemileia vastatrix) devastated coffee plantations across Ceylon.</a:t>
            </a:r>
          </a:p>
          <a:p>
            <a:pPr lvl="1" algn="just">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As coffee crops were ruined, planters sought alternative crops to cultivate</a:t>
            </a:r>
            <a:r>
              <a:rPr lang="en-US" sz="1500" b="1" dirty="0" smtClean="0">
                <a:latin typeface="Times New Roman" panose="02020603050405020304" pitchFamily="18" charset="0"/>
                <a:cs typeface="Times New Roman" panose="02020603050405020304" pitchFamily="18" charset="0"/>
              </a:rPr>
              <a:t>.</a:t>
            </a:r>
          </a:p>
          <a:p>
            <a:pPr algn="just"/>
            <a:r>
              <a:rPr lang="en-US" sz="1500" b="1" dirty="0">
                <a:latin typeface="Times New Roman" panose="02020603050405020304" pitchFamily="18" charset="0"/>
                <a:cs typeface="Times New Roman" panose="02020603050405020304" pitchFamily="18" charset="0"/>
              </a:rPr>
              <a:t>Introduction of Tea by James Taylor:</a:t>
            </a:r>
          </a:p>
          <a:p>
            <a:pPr lvl="1" algn="just">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1867: James Taylor, a Scottish planter, planted the first seedlings of tea on Loolecondera Estate in Kandy, marking the beginning of Ceylon's tea cultivation.</a:t>
            </a:r>
          </a:p>
          <a:p>
            <a:pPr lvl="1" algn="just">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Taylor tried to experiment with its cultivation and processing, devising methods that, though basic compared to standards today, are still in use.</a:t>
            </a:r>
          </a:p>
          <a:p>
            <a:pPr lvl="1" algn="just">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His success led to the rapid expansion of tea cultivation in the region.</a:t>
            </a:r>
          </a:p>
          <a:p>
            <a:pPr algn="just"/>
            <a:r>
              <a:rPr lang="en-US" sz="1500" b="1" dirty="0">
                <a:latin typeface="Times New Roman" panose="02020603050405020304" pitchFamily="18" charset="0"/>
                <a:cs typeface="Times New Roman" panose="02020603050405020304" pitchFamily="18" charset="0"/>
              </a:rPr>
              <a:t>Expansion of Tea Industry:</a:t>
            </a:r>
          </a:p>
          <a:p>
            <a:pPr lvl="1" algn="just">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1870s-1880s: Following Taylor's success, more and more British planters started developing abandoned coffee estates into tea plantations.</a:t>
            </a:r>
          </a:p>
          <a:p>
            <a:pPr lvl="1" algn="just">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Thomas Lipton became one of the leading participants in spreading Ceylon Tea all over the world, including Great Britain, because he made high-quality tea at an affordable price.</a:t>
            </a:r>
          </a:p>
          <a:p>
            <a:pPr lvl="1" algn="just">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Expansion was rapid with good climatic conditions and British investment in infrastructure, like railroads and factories, to support tea production.</a:t>
            </a:r>
          </a:p>
        </p:txBody>
      </p:sp>
    </p:spTree>
    <p:extLst>
      <p:ext uri="{BB962C8B-B14F-4D97-AF65-F5344CB8AC3E}">
        <p14:creationId xmlns:p14="http://schemas.microsoft.com/office/powerpoint/2010/main" val="18652536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230EBE"/>
            </a:gs>
          </a:gsLst>
          <a:lin ang="5400000" scaled="1"/>
        </a:gra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9550400" y="-280126"/>
            <a:ext cx="2984499" cy="3315425"/>
          </a:xfrm>
          <a:prstGeom prst="rect">
            <a:avLst/>
          </a:prstGeom>
          <a:effectLst>
            <a:softEdge rad="635000"/>
          </a:effectLst>
        </p:spPr>
      </p:pic>
      <p:sp>
        <p:nvSpPr>
          <p:cNvPr id="2" name="Title 1"/>
          <p:cNvSpPr>
            <a:spLocks noGrp="1"/>
          </p:cNvSpPr>
          <p:nvPr>
            <p:ph type="title"/>
          </p:nvPr>
        </p:nvSpPr>
        <p:spPr>
          <a:xfrm>
            <a:off x="520701" y="959672"/>
            <a:ext cx="10820400" cy="835827"/>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I</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mportance of Ceylon tea in the global market</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sp>
        <p:nvSpPr>
          <p:cNvPr id="3" name="Content Placeholder 2"/>
          <p:cNvSpPr>
            <a:spLocks noGrp="1"/>
          </p:cNvSpPr>
          <p:nvPr>
            <p:ph idx="1"/>
          </p:nvPr>
        </p:nvSpPr>
        <p:spPr>
          <a:xfrm>
            <a:off x="520701" y="1689315"/>
            <a:ext cx="10820400" cy="4827121"/>
          </a:xfrm>
        </p:spPr>
        <p:txBody>
          <a:bodyPr>
            <a:noAutofit/>
          </a:bodyPr>
          <a:lstStyle/>
          <a:p>
            <a:pPr algn="just"/>
            <a:r>
              <a:rPr lang="en-US" sz="1800" b="1" dirty="0">
                <a:latin typeface="Times New Roman" panose="02020603050405020304" pitchFamily="18" charset="0"/>
                <a:cs typeface="Times New Roman" panose="02020603050405020304" pitchFamily="18" charset="0"/>
              </a:rPr>
              <a:t>Quality Reputation: </a:t>
            </a:r>
            <a:endParaRPr lang="en-US" sz="1800" b="1" dirty="0" smtClean="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sz="1600" b="1" dirty="0" smtClean="0">
                <a:latin typeface="Times New Roman" panose="02020603050405020304" pitchFamily="18" charset="0"/>
                <a:cs typeface="Times New Roman" panose="02020603050405020304" pitchFamily="18" charset="0"/>
              </a:rPr>
              <a:t>Ceylon </a:t>
            </a:r>
            <a:r>
              <a:rPr lang="en-US" sz="1600" b="1" dirty="0">
                <a:latin typeface="Times New Roman" panose="02020603050405020304" pitchFamily="18" charset="0"/>
                <a:cs typeface="Times New Roman" panose="02020603050405020304" pitchFamily="18" charset="0"/>
              </a:rPr>
              <a:t>Tea has gained worldwide acclaim for its quality standard, different flavor profiles, and rich aromas.</a:t>
            </a:r>
          </a:p>
          <a:p>
            <a:pPr lvl="1"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The Lion Logo, under which the Sri Lanka Tea Board operates, makes certain that the tea with this mark originates, is grown, harvested, and packaged in Sri Lanka to guarantee authenticity and quality</a:t>
            </a:r>
            <a:r>
              <a:rPr lang="en-US" sz="1600" b="1" dirty="0" smtClean="0">
                <a:latin typeface="Times New Roman" panose="02020603050405020304" pitchFamily="18" charset="0"/>
                <a:cs typeface="Times New Roman" panose="02020603050405020304" pitchFamily="18" charset="0"/>
              </a:rPr>
              <a:t>.</a:t>
            </a:r>
          </a:p>
          <a:p>
            <a:pPr algn="just"/>
            <a:r>
              <a:rPr lang="en-US" sz="1800" b="1" dirty="0">
                <a:latin typeface="Times New Roman" panose="02020603050405020304" pitchFamily="18" charset="0"/>
                <a:cs typeface="Times New Roman" panose="02020603050405020304" pitchFamily="18" charset="0"/>
              </a:rPr>
              <a:t>Diverse Flavor Profiles:</a:t>
            </a:r>
          </a:p>
          <a:p>
            <a:pPr lvl="1"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The varied geography of Sri Lanka encompasses diverse flavor profiles of tea, which can appeal to quite a wide range of tastes.</a:t>
            </a:r>
          </a:p>
          <a:p>
            <a:pPr lvl="1"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Nuwara Eliya is a high grown tea in light and delicate flavour.</a:t>
            </a:r>
          </a:p>
          <a:p>
            <a:pPr lvl="1"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The mid-grown teas of Kandy are full-bodied and strong.</a:t>
            </a:r>
          </a:p>
          <a:p>
            <a:pPr lvl="1"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Low-grown tea, which is grown in Ruhuna, has a darker colour and is rich and robust in taste.</a:t>
            </a:r>
          </a:p>
          <a:p>
            <a:pPr lvl="1"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Its diversity permits Ceylon Tea to fulfill the changing preferences and views of different consuming world markets</a:t>
            </a:r>
            <a:r>
              <a:rPr lang="en-US" sz="1600" b="1" dirty="0" smtClean="0">
                <a:latin typeface="Times New Roman" panose="02020603050405020304" pitchFamily="18" charset="0"/>
                <a:cs typeface="Times New Roman" panose="02020603050405020304" pitchFamily="18" charset="0"/>
              </a:rPr>
              <a:t>.</a:t>
            </a:r>
          </a:p>
          <a:p>
            <a:pPr algn="just"/>
            <a:r>
              <a:rPr lang="en-US" sz="1800" b="1" dirty="0">
                <a:latin typeface="Times New Roman" panose="02020603050405020304" pitchFamily="18" charset="0"/>
                <a:cs typeface="Times New Roman" panose="02020603050405020304" pitchFamily="18" charset="0"/>
              </a:rPr>
              <a:t>Key Exporter in the Global Market:</a:t>
            </a:r>
          </a:p>
          <a:p>
            <a:pPr lvl="1"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Sri Lanka is among the world's leading five exporters of tea and exports to more than 160 countries around the world.</a:t>
            </a:r>
          </a:p>
          <a:p>
            <a:pPr lvl="1"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Major markets for Ceylon Tea include Russia, Turkey, Iraq, Iran, and the Middle East, for which it enjoys high demand.</a:t>
            </a:r>
          </a:p>
        </p:txBody>
      </p:sp>
    </p:spTree>
    <p:extLst>
      <p:ext uri="{BB962C8B-B14F-4D97-AF65-F5344CB8AC3E}">
        <p14:creationId xmlns:p14="http://schemas.microsoft.com/office/powerpoint/2010/main" val="40384568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769994" y="2798471"/>
            <a:ext cx="5422006" cy="4059529"/>
          </a:xfrm>
          <a:prstGeom prst="rect">
            <a:avLst/>
          </a:prstGeom>
          <a:effectLst>
            <a:softEdge rad="635000"/>
          </a:effectLst>
        </p:spPr>
      </p:pic>
      <p:sp>
        <p:nvSpPr>
          <p:cNvPr id="2" name="Title 1"/>
          <p:cNvSpPr>
            <a:spLocks noGrp="1"/>
          </p:cNvSpPr>
          <p:nvPr>
            <p:ph type="title"/>
          </p:nvPr>
        </p:nvSpPr>
        <p:spPr>
          <a:xfrm>
            <a:off x="698500" y="650073"/>
            <a:ext cx="10807700" cy="950127"/>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C</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ontribution of </a:t>
            </a:r>
            <a:r>
              <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C</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eylon tea to economy</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sp>
        <p:nvSpPr>
          <p:cNvPr id="3" name="Content Placeholder 2"/>
          <p:cNvSpPr>
            <a:spLocks noGrp="1"/>
          </p:cNvSpPr>
          <p:nvPr>
            <p:ph idx="1"/>
          </p:nvPr>
        </p:nvSpPr>
        <p:spPr>
          <a:xfrm>
            <a:off x="685800" y="1838960"/>
            <a:ext cx="10820400" cy="4024125"/>
          </a:xfrm>
        </p:spPr>
        <p:txBody>
          <a:bodyPr>
            <a:normAutofit/>
          </a:bodyPr>
          <a:lstStyle/>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Exports: The main export commodities for Sri Lanka include tea, accounting for about 10% of the total export earnings.</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Employment: The industry employs over a million people: tea pluckers, factory workers, and management.</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Foreign Exchange: The large foreign exchange earned through the tea industry that may balance the trade deficits.</a:t>
            </a:r>
          </a:p>
        </p:txBody>
      </p:sp>
    </p:spTree>
    <p:extLst>
      <p:ext uri="{BB962C8B-B14F-4D97-AF65-F5344CB8AC3E}">
        <p14:creationId xmlns:p14="http://schemas.microsoft.com/office/powerpoint/2010/main" val="112858942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eylon Black Tea' rich in “Theaflavins” conducts its very first successful  E-auction - Ceylon Te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22029" y="-271508"/>
            <a:ext cx="3620574" cy="2944331"/>
          </a:xfrm>
          <a:prstGeom prst="rect">
            <a:avLst/>
          </a:prstGeom>
          <a:noFill/>
          <a:effectLst>
            <a:softEdge rad="635000"/>
          </a:effectLst>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565150" y="561173"/>
            <a:ext cx="11061700" cy="861227"/>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T</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ea and tourism</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sp>
        <p:nvSpPr>
          <p:cNvPr id="3" name="Content Placeholder 2"/>
          <p:cNvSpPr>
            <a:spLocks noGrp="1"/>
          </p:cNvSpPr>
          <p:nvPr>
            <p:ph idx="1"/>
          </p:nvPr>
        </p:nvSpPr>
        <p:spPr>
          <a:xfrm>
            <a:off x="565150" y="1652789"/>
            <a:ext cx="11061700" cy="5067300"/>
          </a:xfrm>
        </p:spPr>
        <p:txBody>
          <a:bodyPr>
            <a:noAutofit/>
          </a:bodyPr>
          <a:lstStyle/>
          <a:p>
            <a:pPr algn="just">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Tea Plantations Tours</a:t>
            </a:r>
            <a:r>
              <a:rPr lang="en-US" sz="1800" dirty="0" smtClean="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Most of the tea estates in Sri Lanka are popular among tourists due to their scenic nature; some are located around Nuwara Eliya, Ella, and Kandy.</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They have tea plantations, get information on how the tea is grown, and see hand-plucked tea</a:t>
            </a:r>
            <a:r>
              <a:rPr lang="en-US" sz="18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Tea Trails and Eco-Tourism:</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Tea trails and packages for eco-friendly tourism are popular amongst tourists who like their travel in environment-friendly style.</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While most of these tea estates offer luxury accommodation in refurbished plantation bungalows, it affords the tourists an immersive experience</a:t>
            </a:r>
            <a:r>
              <a:rPr lang="en-US" sz="18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Tea Festivals and Events:</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Sri Lanka boasts some of the best tea festivals and events in the world, where many people attend from all walks of life.</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Events will take place to discover the process of tea-making, attend tea ceremonies, and celebrate the important beverage within Sri Lankan culture.</a:t>
            </a:r>
          </a:p>
        </p:txBody>
      </p:sp>
    </p:spTree>
    <p:extLst>
      <p:ext uri="{BB962C8B-B14F-4D97-AF65-F5344CB8AC3E}">
        <p14:creationId xmlns:p14="http://schemas.microsoft.com/office/powerpoint/2010/main" val="337466288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14979"/>
            <a:ext cx="10820400" cy="781092"/>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C</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hallenges in the tea industry</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sp>
        <p:nvSpPr>
          <p:cNvPr id="4" name="Content Placeholder 3"/>
          <p:cNvSpPr>
            <a:spLocks noGrp="1"/>
          </p:cNvSpPr>
          <p:nvPr>
            <p:ph idx="1"/>
          </p:nvPr>
        </p:nvSpPr>
        <p:spPr>
          <a:xfrm>
            <a:off x="685800" y="1396071"/>
            <a:ext cx="10820400" cy="4618364"/>
          </a:xfrm>
        </p:spPr>
        <p:txBody>
          <a:bodyPr>
            <a:normAutofit lnSpcReduction="10000"/>
          </a:bodyPr>
          <a:lstStyle/>
          <a:p>
            <a:pPr algn="just">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Labor Shortages</a:t>
            </a:r>
            <a:r>
              <a:rPr lang="en-US" sz="1800" dirty="0" smtClean="0">
                <a:latin typeface="Times New Roman" panose="02020603050405020304" pitchFamily="18" charset="0"/>
                <a:cs typeface="Times New Roman" panose="02020603050405020304" pitchFamily="18" charset="0"/>
              </a:rPr>
              <a:t>:</a:t>
            </a:r>
            <a:endParaRPr lang="en-US" dirty="0"/>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Workforce aging due to migration of the younger generation to towns and cities for better opportunities.</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This also resulted in a decreased ability to attract new labor to the plantations, which meant lesser productivity.</a:t>
            </a:r>
          </a:p>
          <a:p>
            <a:pPr algn="just">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Price Volatility:</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Global tea prices fluctuate depending on supply and demand dynamics, which again impinge on profitability.</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Price competition from other tea-producing countries influences its market share, therefore</a:t>
            </a:r>
            <a:r>
              <a:rPr lang="en-US" sz="18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Climate Change:</a:t>
            </a:r>
          </a:p>
          <a:p>
            <a:pPr lvl="1"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These changes include unstable rainfall, droughts, and temperature fluctuations that might last for periods.</a:t>
            </a:r>
          </a:p>
          <a:p>
            <a:pPr lvl="1"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Adverse conditions impact growth, yield, and quality in tea and hence affect its sustainability.</a:t>
            </a:r>
          </a:p>
          <a:p>
            <a:pPr algn="just">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Pests and Diseases:</a:t>
            </a:r>
          </a:p>
          <a:p>
            <a:pPr lvl="1"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Poor resistance to pests like tea mosquito and diseases that generally attack tea plants.</a:t>
            </a:r>
          </a:p>
          <a:p>
            <a:pPr lvl="1"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Along with effective control strategy, there is a greater call for reliance on pesticides.</a:t>
            </a:r>
          </a:p>
        </p:txBody>
      </p:sp>
    </p:spTree>
    <p:extLst>
      <p:ext uri="{BB962C8B-B14F-4D97-AF65-F5344CB8AC3E}">
        <p14:creationId xmlns:p14="http://schemas.microsoft.com/office/powerpoint/2010/main" val="1265093042"/>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7700" y="332573"/>
            <a:ext cx="10820400" cy="861227"/>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G</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overnment policies and support</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sp>
        <p:nvSpPr>
          <p:cNvPr id="3" name="Content Placeholder 2"/>
          <p:cNvSpPr>
            <a:spLocks noGrp="1"/>
          </p:cNvSpPr>
          <p:nvPr>
            <p:ph idx="1"/>
          </p:nvPr>
        </p:nvSpPr>
        <p:spPr>
          <a:xfrm>
            <a:off x="647700" y="1511980"/>
            <a:ext cx="10820400" cy="4024125"/>
          </a:xfrm>
        </p:spPr>
        <p:txBody>
          <a:bodyPr>
            <a:normAutofit/>
          </a:bodyPr>
          <a:lstStyle/>
          <a:p>
            <a:pPr algn="just">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Government </a:t>
            </a:r>
            <a:r>
              <a:rPr lang="en-US" sz="1800" dirty="0" smtClean="0">
                <a:latin typeface="Times New Roman" panose="02020603050405020304" pitchFamily="18" charset="0"/>
                <a:cs typeface="Times New Roman" panose="02020603050405020304" pitchFamily="18" charset="0"/>
              </a:rPr>
              <a:t>Policies:</a:t>
            </a:r>
            <a:endParaRPr lang="en-US" sz="1800"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Regulatory Framework: Provides the appropriate setup of rules and regulations for industries that ensure fair competition, consumer protection, and sustainability.</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Tax Incentives: These include providing tax breaks or credits to businesses to encourage investment, innovation, and job creation</a:t>
            </a:r>
            <a:r>
              <a:rPr lang="en-US" sz="1800" dirty="0" smtClean="0">
                <a:latin typeface="Times New Roman" panose="02020603050405020304" pitchFamily="18" charset="0"/>
                <a:cs typeface="Times New Roman" panose="02020603050405020304" pitchFamily="18" charset="0"/>
              </a:rPr>
              <a:t>.</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Public Spending: It involves infrastructure projects, healthcare, education, and social services, which are all funded in an effort to spur economic activity</a:t>
            </a:r>
            <a:r>
              <a:rPr lang="en-US" sz="18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1800" dirty="0">
                <a:latin typeface="Times New Roman" panose="02020603050405020304" pitchFamily="18" charset="0"/>
                <a:cs typeface="Times New Roman" panose="02020603050405020304" pitchFamily="18" charset="0"/>
              </a:rPr>
              <a:t>Government </a:t>
            </a:r>
            <a:r>
              <a:rPr lang="en-US" sz="1800" dirty="0" smtClean="0">
                <a:latin typeface="Times New Roman" panose="02020603050405020304" pitchFamily="18" charset="0"/>
                <a:cs typeface="Times New Roman" panose="02020603050405020304" pitchFamily="18" charset="0"/>
              </a:rPr>
              <a:t>Support:</a:t>
            </a:r>
            <a:endParaRPr lang="en-US" sz="1800"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Financial Assistance: It encompasses the different forms of grants, loans, and subsidies to help in either starting or aiding ailing sectors or small businesses.</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Training Programs: workforce development initiatives which improve skills and employability.</a:t>
            </a:r>
          </a:p>
          <a:p>
            <a:pPr lvl="1"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Research and Development Funding: It provides for novelty through grants and in collaboration with research institutions.</a:t>
            </a:r>
          </a:p>
          <a:p>
            <a:pPr algn="just">
              <a:buFont typeface="Wingdings" panose="05000000000000000000" pitchFamily="2" charset="2"/>
              <a:buChar char="q"/>
            </a:pPr>
            <a:endParaRPr lang="en-US" dirty="0">
              <a:solidFill>
                <a:schemeClr val="accent1">
                  <a:lumMod val="40000"/>
                  <a:lumOff val="6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36735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85800" y="764373"/>
            <a:ext cx="10820400" cy="884123"/>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F</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uture of Ceylon tea</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sp>
        <p:nvSpPr>
          <p:cNvPr id="4" name="Content Placeholder 3"/>
          <p:cNvSpPr>
            <a:spLocks noGrp="1"/>
          </p:cNvSpPr>
          <p:nvPr>
            <p:ph idx="1"/>
          </p:nvPr>
        </p:nvSpPr>
        <p:spPr>
          <a:xfrm>
            <a:off x="685800" y="1821072"/>
            <a:ext cx="10820400" cy="4024125"/>
          </a:xfrm>
        </p:spPr>
        <p:txBody>
          <a:bodyPr>
            <a:normAutofit/>
          </a:bodyPr>
          <a:lstStyle/>
          <a:p>
            <a:pPr algn="just"/>
            <a:r>
              <a:rPr lang="en-US" sz="2000" dirty="0">
                <a:latin typeface="Times New Roman" panose="02020603050405020304" pitchFamily="18" charset="0"/>
                <a:cs typeface="Times New Roman" panose="02020603050405020304" pitchFamily="18" charset="0"/>
              </a:rPr>
              <a:t>Market Trends and Opportunities Growing Global Demand: High-end, organic, and ethically produced interest in teas is on the rise, especially in the development markets of Europe, the U.S., and Asia.</a:t>
            </a:r>
          </a:p>
          <a:p>
            <a:pPr algn="just"/>
            <a:r>
              <a:rPr lang="en-US" sz="2000" dirty="0">
                <a:latin typeface="Times New Roman" panose="02020603050405020304" pitchFamily="18" charset="0"/>
                <a:cs typeface="Times New Roman" panose="02020603050405020304" pitchFamily="18" charset="0"/>
              </a:rPr>
              <a:t>Product diversification: The scope of diversification from traditional black tea into green tea, herbal blends, and ready-to-drink tea products. Digital Transformation Adoption of e-commerce and digital marketing to eliminate intermediaries and reach global consumers directly</a:t>
            </a:r>
            <a:r>
              <a:rPr lang="en-US" sz="2000" dirty="0" smtClean="0">
                <a:latin typeface="Times New Roman" panose="02020603050405020304" pitchFamily="18" charset="0"/>
                <a:cs typeface="Times New Roman" panose="02020603050405020304" pitchFamily="18" charset="0"/>
              </a:rPr>
              <a:t>.</a:t>
            </a:r>
          </a:p>
          <a:p>
            <a:pPr algn="just"/>
            <a:r>
              <a:rPr lang="en-US" sz="2000" dirty="0">
                <a:latin typeface="Times New Roman" panose="02020603050405020304" pitchFamily="18" charset="0"/>
                <a:cs typeface="Times New Roman" panose="02020603050405020304" pitchFamily="18" charset="0"/>
              </a:rPr>
              <a:t>Organic Farming: More interest in organic farming, less pesticide use, and better water conservation methods.</a:t>
            </a:r>
          </a:p>
          <a:p>
            <a:pPr algn="just"/>
            <a:r>
              <a:rPr lang="en-US" sz="2000" dirty="0">
                <a:latin typeface="Times New Roman" panose="02020603050405020304" pitchFamily="18" charset="0"/>
                <a:cs typeface="Times New Roman" panose="02020603050405020304" pitchFamily="18" charset="0"/>
              </a:rPr>
              <a:t>Impact of Climate Change: Temperature rise, including climate variability, puts extreme stress on tea plants and crops.</a:t>
            </a:r>
          </a:p>
        </p:txBody>
      </p:sp>
    </p:spTree>
    <p:extLst>
      <p:ext uri="{BB962C8B-B14F-4D97-AF65-F5344CB8AC3E}">
        <p14:creationId xmlns:p14="http://schemas.microsoft.com/office/powerpoint/2010/main" val="41828464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docProps/app.xml><?xml version="1.0" encoding="utf-8"?>
<Properties xmlns="http://schemas.openxmlformats.org/officeDocument/2006/extended-properties" xmlns:vt="http://schemas.openxmlformats.org/officeDocument/2006/docPropsVTypes">
  <Template>Vapor Trail</Template>
  <TotalTime>1413</TotalTime>
  <Words>1397</Words>
  <Application>Microsoft Office PowerPoint</Application>
  <PresentationFormat>Widescreen</PresentationFormat>
  <Paragraphs>89</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Century Gothic</vt:lpstr>
      <vt:lpstr>Imprint MT Shadow</vt:lpstr>
      <vt:lpstr>Kunstler Script</vt:lpstr>
      <vt:lpstr>Times New Roman</vt:lpstr>
      <vt:lpstr>Wingdings</vt:lpstr>
      <vt:lpstr>Vapor Trail</vt:lpstr>
      <vt:lpstr>Ceylon tea and Its impact of the economy</vt:lpstr>
      <vt:lpstr>Introduction to Ceylon tea</vt:lpstr>
      <vt:lpstr>History of the Ceylon tea</vt:lpstr>
      <vt:lpstr>Importance of Ceylon tea in the global market</vt:lpstr>
      <vt:lpstr>Contribution of Ceylon tea to economy</vt:lpstr>
      <vt:lpstr>Tea and tourism</vt:lpstr>
      <vt:lpstr>Challenges in the tea industry</vt:lpstr>
      <vt:lpstr>Government policies and support</vt:lpstr>
      <vt:lpstr>Future of Ceylon tea</vt:lpstr>
      <vt:lpstr>Conclusion</vt:lpstr>
      <vt:lpstr>The 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Accounting and Decision-Making in Marketing</dc:title>
  <dc:creator>Microsoft account</dc:creator>
  <cp:lastModifiedBy>Microsoft account</cp:lastModifiedBy>
  <cp:revision>76</cp:revision>
  <dcterms:created xsi:type="dcterms:W3CDTF">2024-10-22T08:39:33Z</dcterms:created>
  <dcterms:modified xsi:type="dcterms:W3CDTF">2024-10-27T13:40:15Z</dcterms:modified>
</cp:coreProperties>
</file>

<file path=docProps/thumbnail.jpeg>
</file>